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71" r:id="rId27"/>
    <p:sldId id="284" r:id="rId28"/>
    <p:sldId id="285" r:id="rId29"/>
    <p:sldId id="286" r:id="rId30"/>
    <p:sldId id="287" r:id="rId31"/>
    <p:sldId id="288" r:id="rId32"/>
    <p:sldId id="289" r:id="rId33"/>
    <p:sldId id="270" r:id="rId34"/>
    <p:sldId id="290"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3B5FA1-59A3-46A4-A891-C592463F934D}" type="datetimeFigureOut">
              <a:rPr lang="en-US" smtClean="0"/>
              <a:t>8/30/2025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B0434-2D8C-4798-BB71-606949A49E0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3B5FA1-59A3-46A4-A891-C592463F934D}" type="datetimeFigureOut">
              <a:rPr lang="en-US" smtClean="0"/>
              <a:t>8/30/2025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B0434-2D8C-4798-BB71-606949A49E0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3B5FA1-59A3-46A4-A891-C592463F934D}" type="datetimeFigureOut">
              <a:rPr lang="en-US" smtClean="0"/>
              <a:t>8/30/2025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B0434-2D8C-4798-BB71-606949A49E0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3B5FA1-59A3-46A4-A891-C592463F934D}" type="datetimeFigureOut">
              <a:rPr lang="en-US" smtClean="0"/>
              <a:t>8/30/2025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5B0434-2D8C-4798-BB71-606949A49E0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3B5FA1-59A3-46A4-A891-C592463F934D}" type="datetimeFigureOut">
              <a:rPr lang="en-US" smtClean="0"/>
              <a:t>8/30/2025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5B0434-2D8C-4798-BB71-606949A49E0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A3B5FA1-59A3-46A4-A891-C592463F934D}" type="datetimeFigureOut">
              <a:rPr lang="en-US" smtClean="0"/>
              <a:t>8/30/2025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5B0434-2D8C-4798-BB71-606949A49E0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3B5FA1-59A3-46A4-A891-C592463F934D}" type="datetimeFigureOut">
              <a:rPr lang="en-US" smtClean="0"/>
              <a:t>8/30/2025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5B0434-2D8C-4798-BB71-606949A49E0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3B5FA1-59A3-46A4-A891-C592463F934D}" type="datetimeFigureOut">
              <a:rPr lang="en-US" smtClean="0"/>
              <a:t>8/30/2025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5B0434-2D8C-4798-BB71-606949A49E0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3B5FA1-59A3-46A4-A891-C592463F934D}" type="datetimeFigureOut">
              <a:rPr lang="en-US" smtClean="0"/>
              <a:t>8/30/2025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5B0434-2D8C-4798-BB71-606949A49E0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3B5FA1-59A3-46A4-A891-C592463F934D}" type="datetimeFigureOut">
              <a:rPr lang="en-US" smtClean="0"/>
              <a:t>8/30/2025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B0434-2D8C-4798-BB71-606949A49E0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3B5FA1-59A3-46A4-A891-C592463F934D}" type="datetimeFigureOut">
              <a:rPr lang="en-US" smtClean="0"/>
              <a:t>8/30/2025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B0434-2D8C-4798-BB71-606949A49E0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3B5FA1-59A3-46A4-A891-C592463F934D}" type="datetimeFigureOut">
              <a:rPr lang="en-US" smtClean="0"/>
              <a:t>8/30/2025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5B0434-2D8C-4798-BB71-606949A49E0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214290"/>
            <a:ext cx="7772400" cy="1470025"/>
          </a:xfrm>
        </p:spPr>
        <p:txBody>
          <a:bodyPr/>
          <a:lstStyle/>
          <a:p>
            <a:r>
              <a:rPr lang="hi-IN" dirty="0" smtClean="0"/>
              <a:t>योगदान संस्था: एक सतत सेवा यात्रा</a:t>
            </a:r>
            <a:endParaRPr lang="en-US" dirty="0"/>
          </a:p>
        </p:txBody>
      </p:sp>
      <p:sp>
        <p:nvSpPr>
          <p:cNvPr id="3" name="Subtitle 2"/>
          <p:cNvSpPr>
            <a:spLocks noGrp="1"/>
          </p:cNvSpPr>
          <p:nvPr>
            <p:ph type="subTitle" idx="1"/>
          </p:nvPr>
        </p:nvSpPr>
        <p:spPr>
          <a:xfrm>
            <a:off x="785786" y="1785926"/>
            <a:ext cx="7786742" cy="4357718"/>
          </a:xfrm>
        </p:spPr>
        <p:txBody>
          <a:bodyPr>
            <a:normAutofit/>
          </a:bodyPr>
          <a:lstStyle/>
          <a:p>
            <a:r>
              <a:rPr lang="hi-IN" dirty="0" smtClean="0"/>
              <a:t>भारत की आज़ादी की स्वर्ण जयंती वर्ष 1997 में डॉ. आर. के. पालीवाल, आईआरएस द्वारा स्थापित 'योगदान' संस्था, राष्ट्र निर्माण की दिशा में एक प्रेरणादायक पहल रही है</a:t>
            </a:r>
            <a:r>
              <a:rPr lang="en-IN" dirty="0" smtClean="0"/>
              <a:t>|</a:t>
            </a:r>
            <a:r>
              <a:rPr lang="hi-IN" dirty="0" smtClean="0"/>
              <a:t>उनके साथ कृणवंत सहाय, सुमंत सिन्हा, अजीत सिन्हा (सभी आईआरएस), एवं ए. के. अग्रवाल (चार्टर्ड अकाउंटेंट) जैसे समर्पित साथियों ने इसकी नींव रखी।</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hi-IN" dirty="0" smtClean="0"/>
              <a:t>समय के साथ आर. के. अग्रवाल, आर. पी. चौहान, अशोक गुप्ता, राजीव प्रसाद एवं जगतार सिंह जैसे कई अन्य वरिष्ठ पेशेवर भी इस मिशन से जुड़े।</a:t>
            </a:r>
            <a:endParaRPr lang="en-IN" dirty="0" smtClean="0"/>
          </a:p>
          <a:p>
            <a:endParaRPr lang="en-IN" dirty="0"/>
          </a:p>
          <a:p>
            <a:r>
              <a:rPr lang="hi-IN" dirty="0" smtClean="0"/>
              <a:t>वर्ष 2025 में संस्था में नई ऊर्जा का संचार करते हुए अमित परमार (सॉफ्टवेयर इंजीनियर) और वेंकटेश गुप्ता (सम्पादक, नेशनल एक्सप्रेस दैनिक) जैसे युवा सदस्यों ने संस्था की गतिविधियों को नई दिशा देने का संकल्प लिया है। यह संस्था आज भी अपने मूल उद्देश्यों के प्रति प्रतिबद्ध होकर समाज सेवा के मार्ग पर अग्रसर है।</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smtClean="0"/>
              <a:t>समाज सेवा और साहित्य से शुरुआत </a:t>
            </a:r>
            <a:endParaRPr lang="en-US" dirty="0"/>
          </a:p>
        </p:txBody>
      </p:sp>
      <p:sp>
        <p:nvSpPr>
          <p:cNvPr id="3" name="Content Placeholder 2"/>
          <p:cNvSpPr>
            <a:spLocks noGrp="1"/>
          </p:cNvSpPr>
          <p:nvPr>
            <p:ph idx="1"/>
          </p:nvPr>
        </p:nvSpPr>
        <p:spPr/>
        <p:txBody>
          <a:bodyPr/>
          <a:lstStyle/>
          <a:p>
            <a:r>
              <a:rPr lang="hi-IN" dirty="0" smtClean="0"/>
              <a:t>1997में शुरू हुई योगदान की समाजसेवी गतिविधियों में झुग्गी बस्तियों के बच्चों की शिक्षा के लिए प्रयास,  दिल्ली की समस्याओं के लिए कॉमन काज संस्था का सहयोग करना और हिंदी साहित्य की त्रैमासिक पत्रिका शब्दयोग का प्रकाशन आदि प्रमुख थे </a:t>
            </a:r>
            <a:r>
              <a:rPr lang="en-US" dirty="0" smtClean="0"/>
              <a:t>l</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hi-IN" dirty="0" smtClean="0"/>
              <a:t> शब्दयोग पत्रिका ने समकालीन वरिष्ठ साहित्यकारों के व्यक्तित्व और कृतित्व पर कई यादगार विशेष अंक प्रकाशित किए जिनमे कमलेश्वर,  कामतानाथ, निर्मल वर्मा, प्रभाकर श्रोत्रिय,  राजी सेठ,  देवेन्द्र इस्सर , विष्णु प्रभाकर,  अमरनाथ और आबिद सुरती आदि पर केंद्रित अंक उल्लेखनीय हैं </a:t>
            </a:r>
            <a:r>
              <a:rPr lang="en-US" dirty="0" smtClean="0"/>
              <a:t>l</a:t>
            </a:r>
            <a:r>
              <a:rPr lang="hi-IN" dirty="0" smtClean="0"/>
              <a:t>शब्दयोग के गुजराती और डोगरी विशेषांक भी बहुत लोकप्रिय हुए </a:t>
            </a:r>
            <a:r>
              <a:rPr lang="en-US" dirty="0" smtClean="0"/>
              <a:t>l</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46177"/>
            <a:ext cx="8229600" cy="4525963"/>
          </a:xfrm>
        </p:spPr>
        <p:txBody>
          <a:bodyPr>
            <a:normAutofit lnSpcReduction="10000"/>
          </a:bodyPr>
          <a:lstStyle/>
          <a:p>
            <a:r>
              <a:rPr lang="hi-IN" dirty="0" smtClean="0"/>
              <a:t>2009 में महात्मा गांधी की वैचारिक कृति हिंद स्वराज का विशेषांक शब्दयोग पत्रिका की विशिष्ट उपलब्धि थी </a:t>
            </a:r>
            <a:r>
              <a:rPr lang="en-US" dirty="0" smtClean="0"/>
              <a:t>l </a:t>
            </a:r>
            <a:r>
              <a:rPr lang="hi-IN" dirty="0" smtClean="0"/>
              <a:t>इस अंक में देश भर से कांति भाई शाह,  कनक तिवारी और गिरिराज किशोर आदि कई विद्वान गांधी विचारकों के हिंद स्वराज केंद्रित आलेख संकलित किए गए थे जिसका लोकार्पण समारोह मुंबई की हिन्दुस्तानी प्रचार सभा के सभागार में गांधीवादी न्यायमूर्ति चंद्रशेखर धर्माधिकारी की अध्यक्षता में हुआ था </a:t>
            </a:r>
            <a:r>
              <a:rPr lang="en-US" dirty="0" smtClean="0"/>
              <a:t>l </a:t>
            </a:r>
            <a:r>
              <a:rPr lang="hi-IN" dirty="0" smtClean="0"/>
              <a:t>हिन्दुस्तानी प्रचार सभा की स्थापना भी महात्मा गांधी ने की थी </a:t>
            </a:r>
            <a:r>
              <a:rPr lang="en-US" dirty="0" smtClean="0"/>
              <a:t>l</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i-IN" dirty="0" smtClean="0"/>
              <a:t>योगदान संस्था ने समाजसेवा के विविध रचनात्मक कार्य करने वाली कई संस्थाओं और विभूतियों पर डॉक्यूमेंट्री फिल्म बनाई हैं ताकि इन संस्थाओं और विभूतियों के विशिष्ट रचनात्मक कार्यों से प्रेरित होकर अन्य लोग भी ऐसे कार्यों से जुड़ सकें </a:t>
            </a:r>
            <a:r>
              <a:rPr lang="en-US" dirty="0" smtClean="0"/>
              <a:t>l </a:t>
            </a:r>
            <a:r>
              <a:rPr lang="hi-IN" dirty="0" smtClean="0"/>
              <a:t>इन डॉक्यूमेंट्री फ़िल्मों में स्वामी कल्याण देव के तीन सदियों में फैले समाजसेवी कार्यों पर बनी फिल्म विशेष रूप से उल्लेखनीय है जिसे यू ट्यूब पर देखा जा सकता है </a:t>
            </a:r>
            <a:r>
              <a:rPr lang="en-US" dirty="0" smtClean="0"/>
              <a:t>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smtClean="0"/>
              <a:t>स्वामी कल्याण देव </a:t>
            </a:r>
            <a:r>
              <a:rPr lang="hi-IN" dirty="0" smtClean="0"/>
              <a:t>की डॉक्यूमेंट्री फ़िल्म</a:t>
            </a:r>
            <a:endParaRPr lang="en-US" dirty="0"/>
          </a:p>
        </p:txBody>
      </p:sp>
      <p:sp>
        <p:nvSpPr>
          <p:cNvPr id="3" name="Content Placeholder 2"/>
          <p:cNvSpPr>
            <a:spLocks noGrp="1"/>
          </p:cNvSpPr>
          <p:nvPr>
            <p:ph idx="1"/>
          </p:nvPr>
        </p:nvSpPr>
        <p:spPr/>
        <p:txBody>
          <a:bodyPr/>
          <a:lstStyle/>
          <a:p>
            <a:endParaRPr lang="en-US" dirty="0" smtClean="0"/>
          </a:p>
          <a:p>
            <a:pPr>
              <a:buNone/>
            </a:pPr>
            <a:r>
              <a:rPr lang="en-US" dirty="0" smtClean="0"/>
              <a:t>https://youtu.be/C2B91VJWaqc?si=1IAcruf28XU9VhlX</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74638"/>
            <a:ext cx="8329642" cy="868346"/>
          </a:xfrm>
        </p:spPr>
        <p:txBody>
          <a:bodyPr>
            <a:normAutofit fontScale="90000"/>
          </a:bodyPr>
          <a:lstStyle/>
          <a:p>
            <a:r>
              <a:rPr lang="hi-IN" dirty="0" smtClean="0"/>
              <a:t>शब्दयोग के आबिद सुरती केंद्रित विशेष अंक का मुंबई में लोकार्पण समारोह</a:t>
            </a:r>
            <a:endParaRPr lang="en-US" dirty="0"/>
          </a:p>
        </p:txBody>
      </p:sp>
      <p:pic>
        <p:nvPicPr>
          <p:cNvPr id="5" name="Picture 4" descr="shabdyog2.jpg"/>
          <p:cNvPicPr>
            <a:picLocks noChangeAspect="1"/>
          </p:cNvPicPr>
          <p:nvPr/>
        </p:nvPicPr>
        <p:blipFill>
          <a:blip r:embed="rId2"/>
          <a:stretch>
            <a:fillRect/>
          </a:stretch>
        </p:blipFill>
        <p:spPr>
          <a:xfrm>
            <a:off x="150000" y="1597362"/>
            <a:ext cx="8351090" cy="4617720"/>
          </a:xfrm>
          <a:prstGeom prst="rect">
            <a:avLst/>
          </a:prstGeom>
        </p:spPr>
      </p:pic>
      <p:pic>
        <p:nvPicPr>
          <p:cNvPr id="7" name="Picture 6" descr="shabdyog4.jpg"/>
          <p:cNvPicPr>
            <a:picLocks noChangeAspect="1"/>
          </p:cNvPicPr>
          <p:nvPr/>
        </p:nvPicPr>
        <p:blipFill>
          <a:blip r:embed="rId3"/>
          <a:stretch>
            <a:fillRect/>
          </a:stretch>
        </p:blipFill>
        <p:spPr>
          <a:xfrm>
            <a:off x="142844" y="4000504"/>
            <a:ext cx="1254928" cy="221457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bdyog3.jpg"/>
          <p:cNvPicPr>
            <a:picLocks noChangeAspect="1"/>
          </p:cNvPicPr>
          <p:nvPr/>
        </p:nvPicPr>
        <p:blipFill>
          <a:blip r:embed="rId2"/>
          <a:stretch>
            <a:fillRect/>
          </a:stretch>
        </p:blipFill>
        <p:spPr>
          <a:xfrm>
            <a:off x="878133" y="714356"/>
            <a:ext cx="7337205" cy="5614994"/>
          </a:xfrm>
          <a:prstGeom prst="rect">
            <a:avLst/>
          </a:prstGeom>
        </p:spPr>
      </p:pic>
      <p:pic>
        <p:nvPicPr>
          <p:cNvPr id="5" name="Picture 4" descr="shabdyog4.jpg"/>
          <p:cNvPicPr>
            <a:picLocks noChangeAspect="1"/>
          </p:cNvPicPr>
          <p:nvPr/>
        </p:nvPicPr>
        <p:blipFill>
          <a:blip r:embed="rId3"/>
          <a:stretch>
            <a:fillRect/>
          </a:stretch>
        </p:blipFill>
        <p:spPr>
          <a:xfrm>
            <a:off x="6858016" y="714356"/>
            <a:ext cx="1333509" cy="200026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habdyog.jpg"/>
          <p:cNvPicPr>
            <a:picLocks noChangeAspect="1"/>
          </p:cNvPicPr>
          <p:nvPr/>
        </p:nvPicPr>
        <p:blipFill>
          <a:blip r:embed="rId2"/>
          <a:stretch>
            <a:fillRect/>
          </a:stretch>
        </p:blipFill>
        <p:spPr>
          <a:xfrm>
            <a:off x="285720" y="642918"/>
            <a:ext cx="8229600" cy="4815319"/>
          </a:xfrm>
          <a:prstGeom prst="rect">
            <a:avLst/>
          </a:prstGeom>
        </p:spPr>
      </p:pic>
      <p:pic>
        <p:nvPicPr>
          <p:cNvPr id="5" name="Picture 4" descr="shabdyog4.jpg"/>
          <p:cNvPicPr>
            <a:picLocks noChangeAspect="1"/>
          </p:cNvPicPr>
          <p:nvPr/>
        </p:nvPicPr>
        <p:blipFill>
          <a:blip r:embed="rId3"/>
          <a:stretch>
            <a:fillRect/>
          </a:stretch>
        </p:blipFill>
        <p:spPr>
          <a:xfrm>
            <a:off x="7286644" y="642918"/>
            <a:ext cx="1238248" cy="142876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smtClean="0"/>
              <a:t>नसीरुद्दीन शाह शब्दयोग के कामतानाथ केंद्रित अंक के साथ</a:t>
            </a:r>
            <a:endParaRPr lang="en-US" dirty="0"/>
          </a:p>
        </p:txBody>
      </p:sp>
      <p:pic>
        <p:nvPicPr>
          <p:cNvPr id="4" name="Content Placeholder 3" descr="4.jpg"/>
          <p:cNvPicPr>
            <a:picLocks noGrp="1" noChangeAspect="1"/>
          </p:cNvPicPr>
          <p:nvPr>
            <p:ph idx="1"/>
          </p:nvPr>
        </p:nvPicPr>
        <p:blipFill>
          <a:blip r:embed="rId2"/>
          <a:stretch>
            <a:fillRect/>
          </a:stretch>
        </p:blipFill>
        <p:spPr>
          <a:xfrm>
            <a:off x="1071538" y="1571612"/>
            <a:ext cx="6781269" cy="4429156"/>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jpg"/>
          <p:cNvPicPr>
            <a:picLocks noChangeAspect="1"/>
          </p:cNvPicPr>
          <p:nvPr/>
        </p:nvPicPr>
        <p:blipFill>
          <a:blip r:embed="rId2"/>
          <a:stretch>
            <a:fillRect/>
          </a:stretch>
        </p:blipFill>
        <p:spPr>
          <a:xfrm>
            <a:off x="2071670" y="714355"/>
            <a:ext cx="5072098" cy="5503831"/>
          </a:xfrm>
          <a:prstGeom prst="rect">
            <a:avLst/>
          </a:prstGeom>
        </p:spPr>
      </p:pic>
      <p:sp>
        <p:nvSpPr>
          <p:cNvPr id="5" name="TextBox 4"/>
          <p:cNvSpPr txBox="1"/>
          <p:nvPr/>
        </p:nvSpPr>
        <p:spPr>
          <a:xfrm>
            <a:off x="1643042" y="130710"/>
            <a:ext cx="6143668" cy="369332"/>
          </a:xfrm>
          <a:prstGeom prst="rect">
            <a:avLst/>
          </a:prstGeom>
          <a:noFill/>
        </p:spPr>
        <p:txBody>
          <a:bodyPr wrap="square" rtlCol="0">
            <a:spAutoFit/>
          </a:bodyPr>
          <a:lstStyle/>
          <a:p>
            <a:r>
              <a:rPr lang="en-IN" b="1" dirty="0" smtClean="0"/>
              <a:t>	   </a:t>
            </a:r>
            <a:r>
              <a:rPr lang="hi-IN" b="1" dirty="0" smtClean="0"/>
              <a:t>शब्दयोग पत्रिका के कुछ अंकों की फोटो</a:t>
            </a:r>
            <a:endParaRPr lang="en-US"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2.jpg"/>
          <p:cNvPicPr>
            <a:picLocks noGrp="1" noChangeAspect="1"/>
          </p:cNvPicPr>
          <p:nvPr>
            <p:ph idx="1"/>
          </p:nvPr>
        </p:nvPicPr>
        <p:blipFill>
          <a:blip r:embed="rId2"/>
          <a:stretch>
            <a:fillRect/>
          </a:stretch>
        </p:blipFill>
        <p:spPr>
          <a:xfrm>
            <a:off x="1142976" y="928670"/>
            <a:ext cx="2571768" cy="4500594"/>
          </a:xfrm>
        </p:spPr>
      </p:pic>
      <p:pic>
        <p:nvPicPr>
          <p:cNvPr id="5" name="Picture 4" descr="3.jpg"/>
          <p:cNvPicPr>
            <a:picLocks noChangeAspect="1"/>
          </p:cNvPicPr>
          <p:nvPr/>
        </p:nvPicPr>
        <p:blipFill>
          <a:blip r:embed="rId3"/>
          <a:stretch>
            <a:fillRect/>
          </a:stretch>
        </p:blipFill>
        <p:spPr>
          <a:xfrm>
            <a:off x="4929190" y="928670"/>
            <a:ext cx="2709961" cy="4385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smtClean="0"/>
              <a:t>खोबा गांव का समग्र विकास</a:t>
            </a:r>
            <a:endParaRPr lang="en-US" dirty="0"/>
          </a:p>
        </p:txBody>
      </p:sp>
      <p:sp>
        <p:nvSpPr>
          <p:cNvPr id="3" name="Content Placeholder 2"/>
          <p:cNvSpPr>
            <a:spLocks noGrp="1"/>
          </p:cNvSpPr>
          <p:nvPr>
            <p:ph idx="1"/>
          </p:nvPr>
        </p:nvSpPr>
        <p:spPr/>
        <p:txBody>
          <a:bodyPr>
            <a:normAutofit fontScale="92500" lnSpcReduction="10000"/>
          </a:bodyPr>
          <a:lstStyle/>
          <a:p>
            <a:r>
              <a:rPr lang="hi-IN" dirty="0" smtClean="0"/>
              <a:t>खोबा गुजरात के वलसाड  जिले की धर्मपुर तहसील का सुदूर आदिवासी गांव है </a:t>
            </a:r>
            <a:r>
              <a:rPr lang="en-US" dirty="0" smtClean="0"/>
              <a:t>l </a:t>
            </a:r>
            <a:r>
              <a:rPr lang="hi-IN" dirty="0" smtClean="0"/>
              <a:t>समग्र ग्राम विकास के विविध रचनात्मक कार्यों के लिए यह गांव हमारी पहली पाठशाला थी </a:t>
            </a:r>
            <a:r>
              <a:rPr lang="en-US" dirty="0" smtClean="0"/>
              <a:t>l </a:t>
            </a:r>
            <a:r>
              <a:rPr lang="hi-IN" dirty="0" smtClean="0"/>
              <a:t>इस इलाके के कई गांवों में सर्वोदय परिवार पिंडवल के हमारे अग्रज साथी कान्ति भाई शाह अपने युवा सहयोगियों के साथ ग्राम विकास के विविध कार्य कर रहे थे </a:t>
            </a:r>
            <a:r>
              <a:rPr lang="en-US" dirty="0" smtClean="0"/>
              <a:t>l </a:t>
            </a:r>
            <a:r>
              <a:rPr lang="hi-IN" dirty="0" smtClean="0"/>
              <a:t>वे चाहते थे कि हम लोग इस इलाके के अंतिम गांव के लिए कुछ करें जहाँ पहुंचने के लिए 6 किलोमीटर धूल की ऊबड़ खाबड़ पगडण्डी नुमा कच्ची सड़क से जाना पड़ता है </a:t>
            </a:r>
            <a:r>
              <a:rPr lang="en-US" dirty="0" smtClean="0"/>
              <a:t>l</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hi-IN" dirty="0" smtClean="0"/>
              <a:t>पंचायत के एक जर्जर कमरे से युवा कार्यकर्ता नीलम भाई ने गांव के बच्चों और युवाओं को जोड़ना शुरू किया </a:t>
            </a:r>
            <a:r>
              <a:rPr lang="en-US" dirty="0" smtClean="0"/>
              <a:t>l </a:t>
            </a:r>
            <a:r>
              <a:rPr lang="hi-IN" dirty="0" smtClean="0"/>
              <a:t>ग्रामवासियों के सहयोग से ईंट , गारे और ग्रामवासियों द्वारा लाई लकड़ियों से दो कमरे के ग्राम सेवा केंद्र का निर्माण किया जहाँ से इस गांव और आसपास के गांवों के विकास के काम हो सकें</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hi-IN" dirty="0" smtClean="0"/>
              <a:t>जिला प्रशासन से सड़क बनवायी और नदी का पुल बनवाया वन विभाग के सहयोग से गांव में वन महोत्सव का आयोजन किया और वन छतरी बनवाई स्कूल के बच्चों को गुणवत्ता पूर्ण शिक्षा की व्यवस्था की कांति भाई शाह की स्मृति में ग्राम वन की स्थापना तालाब और चैक डैम का निर्माण किया चने की दूसरी फसल की शुरुआत करायी मेडिकल कैंप आयोजित किए और कुछ युवक युवतियों को प्रशिक्षण देकर फर्स्ट ऐड किट की व्यवस्था की महिलाओं का स्व सहायता समूह से कृषि उत्पादों के ग्रामोद्योग शुरू किए</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57299"/>
            <a:ext cx="7972452" cy="4000528"/>
          </a:xfrm>
        </p:spPr>
        <p:txBody>
          <a:bodyPr/>
          <a:lstStyle/>
          <a:p>
            <a:r>
              <a:rPr lang="hi-IN" dirty="0" smtClean="0"/>
              <a:t>इस अभियान में हमारे विशिष्ट सहयोगी :</a:t>
            </a:r>
            <a:endParaRPr lang="en-IN" dirty="0" smtClean="0"/>
          </a:p>
          <a:p>
            <a:pPr>
              <a:buNone/>
            </a:pPr>
            <a:endParaRPr lang="en-IN" dirty="0" smtClean="0"/>
          </a:p>
          <a:p>
            <a:r>
              <a:rPr lang="hi-IN" dirty="0" smtClean="0"/>
              <a:t>कांति भाई शाह के नेतृत्व में सर्वोदय परिवार पिंडवल नीलम भाई </a:t>
            </a:r>
            <a:r>
              <a:rPr lang="en-IN" dirty="0" smtClean="0"/>
              <a:t>, </a:t>
            </a:r>
            <a:r>
              <a:rPr lang="hi-IN" dirty="0" smtClean="0"/>
              <a:t>राजीव प्रसाद</a:t>
            </a:r>
            <a:r>
              <a:rPr lang="en-IN" dirty="0" smtClean="0"/>
              <a:t>, </a:t>
            </a:r>
            <a:r>
              <a:rPr lang="hi-IN" dirty="0" smtClean="0"/>
              <a:t> संतोष खण्डेलवाल</a:t>
            </a:r>
            <a:r>
              <a:rPr lang="en-IN" dirty="0" smtClean="0"/>
              <a:t>,</a:t>
            </a:r>
            <a:r>
              <a:rPr lang="hi-IN" dirty="0" smtClean="0"/>
              <a:t> जगतार सिंह जिला प्रशासन वलसाडवन विभाग वलसाड</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khoba7.jpg"/>
          <p:cNvPicPr>
            <a:picLocks noChangeAspect="1"/>
          </p:cNvPicPr>
          <p:nvPr/>
        </p:nvPicPr>
        <p:blipFill>
          <a:blip r:embed="rId2"/>
          <a:stretch>
            <a:fillRect/>
          </a:stretch>
        </p:blipFill>
        <p:spPr>
          <a:xfrm>
            <a:off x="428596" y="382190"/>
            <a:ext cx="7929618" cy="609361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khoba2.jpg"/>
          <p:cNvPicPr>
            <a:picLocks noChangeAspect="1"/>
          </p:cNvPicPr>
          <p:nvPr/>
        </p:nvPicPr>
        <p:blipFill>
          <a:blip r:embed="rId2" cstate="print"/>
          <a:stretch>
            <a:fillRect/>
          </a:stretch>
        </p:blipFill>
        <p:spPr>
          <a:xfrm>
            <a:off x="214282" y="119815"/>
            <a:ext cx="8500981" cy="616670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hoba3.jpg"/>
          <p:cNvPicPr>
            <a:picLocks noGrp="1" noChangeAspect="1"/>
          </p:cNvPicPr>
          <p:nvPr>
            <p:ph idx="1"/>
          </p:nvPr>
        </p:nvPicPr>
        <p:blipFill>
          <a:blip r:embed="rId2" cstate="print"/>
          <a:stretch>
            <a:fillRect/>
          </a:stretch>
        </p:blipFill>
        <p:spPr>
          <a:xfrm>
            <a:off x="571473" y="857232"/>
            <a:ext cx="7395408" cy="492967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hoba1.jpg"/>
          <p:cNvPicPr>
            <a:picLocks noGrp="1" noChangeAspect="1"/>
          </p:cNvPicPr>
          <p:nvPr>
            <p:ph idx="1"/>
          </p:nvPr>
        </p:nvPicPr>
        <p:blipFill>
          <a:blip r:embed="rId2" cstate="print"/>
          <a:stretch>
            <a:fillRect/>
          </a:stretch>
        </p:blipFill>
        <p:spPr>
          <a:xfrm>
            <a:off x="928662" y="642919"/>
            <a:ext cx="7143800" cy="500066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smtClean="0"/>
              <a:t>छेड़का केंद्र </a:t>
            </a:r>
            <a:endParaRPr lang="en-US" dirty="0"/>
          </a:p>
        </p:txBody>
      </p:sp>
      <p:sp>
        <p:nvSpPr>
          <p:cNvPr id="3" name="Content Placeholder 2"/>
          <p:cNvSpPr>
            <a:spLocks noGrp="1"/>
          </p:cNvSpPr>
          <p:nvPr>
            <p:ph idx="1"/>
          </p:nvPr>
        </p:nvSpPr>
        <p:spPr/>
        <p:txBody>
          <a:bodyPr>
            <a:normAutofit fontScale="77500" lnSpcReduction="20000"/>
          </a:bodyPr>
          <a:lstStyle/>
          <a:p>
            <a:r>
              <a:rPr lang="hi-IN" dirty="0" smtClean="0"/>
              <a:t>मध्य प्रदेश के होशंगाबाद जिले की सौहागपुर तहसील का सुदूर गांव छेड़का सतपुड़ा टाइगर रिजर्व के बफर जोन में बसा अंतिम आदिवासी गांव है जो विकास से कोसों दूर था </a:t>
            </a:r>
            <a:r>
              <a:rPr lang="en-US" dirty="0" smtClean="0"/>
              <a:t>l </a:t>
            </a:r>
            <a:r>
              <a:rPr lang="hi-IN" dirty="0" smtClean="0"/>
              <a:t>गांधी के अंत्योदय सिद्धांत के अनुसार ग्राम सेवा समिति ने चुनौती के रूप में इस गांव को समग्र ग्राम विकास के लिए चुना था </a:t>
            </a:r>
            <a:r>
              <a:rPr lang="en-US" dirty="0" smtClean="0"/>
              <a:t>l 2015 </a:t>
            </a:r>
            <a:r>
              <a:rPr lang="hi-IN" dirty="0" smtClean="0"/>
              <a:t>तक यहां बदहाली का आलम था </a:t>
            </a:r>
            <a:r>
              <a:rPr lang="en-US" dirty="0" smtClean="0"/>
              <a:t>l </a:t>
            </a:r>
            <a:r>
              <a:rPr lang="hi-IN" dirty="0" smtClean="0"/>
              <a:t>न शुद्ध पेयजल की व्यवस्था थी न बिजली का प्रकाश था और न खेतों की सिंचाई के लिए पर्याप्त पानी था </a:t>
            </a:r>
            <a:r>
              <a:rPr lang="en-US" dirty="0" smtClean="0"/>
              <a:t>l </a:t>
            </a:r>
            <a:r>
              <a:rPr lang="hi-IN" dirty="0" smtClean="0"/>
              <a:t>प्रसिद्ध प्राकृतिक पर्यटन स्थल मडई से मात्र आठ किलोमीटर दूर छेड़का में रोज़गार के अन्य साधनों के अभाव में महिलाएं आसपास के जंगल से लकडिय़ों का गट्ठर सिर पर लादकर 14 किलोमीटर दूर पैदल चलकर सौहागपुर बेचने आती थी </a:t>
            </a:r>
            <a:r>
              <a:rPr lang="en-US" dirty="0" smtClean="0"/>
              <a:t>l </a:t>
            </a:r>
            <a:r>
              <a:rPr lang="hi-IN" dirty="0" smtClean="0"/>
              <a:t>इन्हीं विषम परिस्थितियों से निपटने के लिए ग्राम सेवा समिति ने इस गांव के विकास का निश्चय किया था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hi-IN" dirty="0" smtClean="0"/>
              <a:t>सबसे पहले 30 साल के लिए सस्ती लीज पर प्राप्त एक ऊबड़ खाबड़ भूखण्ड को ग्राम सेवा समिति के कार्यकर्ताओं और ग्रामवासियों के सामुहिक श्रमदान से साफ कर गांधी ग्राम सेवा केंद्र की स्थापना की गई जहां से गांव के समग्र विकास की योजनाओं को क्रियान्वित किया जा सके </a:t>
            </a:r>
            <a:r>
              <a:rPr lang="en-US" dirty="0" smtClean="0"/>
              <a:t>l</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hi-IN" dirty="0" smtClean="0"/>
              <a:t>ग्राम वासियों के श्रमदान और मनरेगा के माध्यम से सामुदायिक तालाब का गहरीकरण किया गया स्ट्रीट सोलर लाइट और बिजली की व्यवस्था शुद्ध पेयजल आपूर्ति की व्यवस्था रोजगार के वैकल्पिक साधन के रूप में आजीविका मिशन के सहयोग से साबुन निर्माण और </a:t>
            </a:r>
            <a:r>
              <a:rPr lang="en-US" dirty="0" smtClean="0"/>
              <a:t>detergent </a:t>
            </a:r>
            <a:r>
              <a:rPr lang="hi-IN" dirty="0" smtClean="0"/>
              <a:t>डिटरजेन्ट पैकिंग का कार्य </a:t>
            </a:r>
            <a:r>
              <a:rPr lang="en-US" dirty="0" smtClean="0"/>
              <a:t>l</a:t>
            </a:r>
            <a:r>
              <a:rPr lang="hi-IN" dirty="0" smtClean="0"/>
              <a:t>स्वास्थ्य जागरूकता औऱ मेडिकल कैंप,  फर्स्ट एड किट , बच्चों को साफ सफाई की शिक्षा खेल कूद की व्यवस्था सामाजिक जागरूकता के माध्यम से सामूहिक ग्राम सफाई अभियान जैविक किचन गार्डन बनाए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hi-IN" dirty="0" smtClean="0"/>
              <a:t>इस अभियान में हमारे विशिष्ट सहयोगी :</a:t>
            </a:r>
            <a:endParaRPr lang="en-IN" dirty="0" smtClean="0"/>
          </a:p>
          <a:p>
            <a:pPr>
              <a:buNone/>
            </a:pPr>
            <a:r>
              <a:rPr lang="en-IN" dirty="0" smtClean="0"/>
              <a:t>    </a:t>
            </a:r>
            <a:r>
              <a:rPr lang="hi-IN" dirty="0" smtClean="0"/>
              <a:t>रवीन्द्र स्वप्निल प्रजापति</a:t>
            </a:r>
            <a:r>
              <a:rPr lang="en-IN" dirty="0" smtClean="0"/>
              <a:t>,</a:t>
            </a:r>
            <a:r>
              <a:rPr lang="hi-IN" dirty="0" smtClean="0"/>
              <a:t> राधाकृष्ण शर्मा</a:t>
            </a:r>
            <a:r>
              <a:rPr lang="en-IN" dirty="0" smtClean="0"/>
              <a:t>,</a:t>
            </a:r>
            <a:r>
              <a:rPr lang="hi-IN" dirty="0" smtClean="0"/>
              <a:t> हेमंत कुमार नागर</a:t>
            </a:r>
            <a:r>
              <a:rPr lang="en-IN" dirty="0" smtClean="0"/>
              <a:t>, </a:t>
            </a:r>
            <a:r>
              <a:rPr lang="hi-IN" dirty="0" smtClean="0"/>
              <a:t>डॉ एन के पांडे</a:t>
            </a:r>
            <a:r>
              <a:rPr lang="en-IN" dirty="0" smtClean="0"/>
              <a:t>,</a:t>
            </a:r>
            <a:r>
              <a:rPr lang="hi-IN" dirty="0" smtClean="0"/>
              <a:t> गुरु वर्मा </a:t>
            </a:r>
            <a:r>
              <a:rPr lang="en-IN" dirty="0" smtClean="0"/>
              <a:t>,</a:t>
            </a:r>
            <a:r>
              <a:rPr lang="hi-IN" dirty="0" smtClean="0"/>
              <a:t>डोनेट एन आर</a:t>
            </a:r>
            <a:r>
              <a:rPr lang="en-IN" dirty="0" smtClean="0"/>
              <a:t>,</a:t>
            </a:r>
            <a:r>
              <a:rPr lang="hi-IN" dirty="0" smtClean="0"/>
              <a:t> जीवन सार्थक समूह</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smtClean="0"/>
              <a:t>ग्रामवासियों द्वारा सामुहिक श्रमदान से ग्राम सफाई अभियान</a:t>
            </a:r>
            <a:endParaRPr lang="en-US" dirty="0"/>
          </a:p>
        </p:txBody>
      </p:sp>
      <p:pic>
        <p:nvPicPr>
          <p:cNvPr id="4" name="Content Placeholder 3" descr="ch2.jpg"/>
          <p:cNvPicPr>
            <a:picLocks noGrp="1" noChangeAspect="1"/>
          </p:cNvPicPr>
          <p:nvPr>
            <p:ph idx="1"/>
          </p:nvPr>
        </p:nvPicPr>
        <p:blipFill>
          <a:blip r:embed="rId2"/>
          <a:stretch>
            <a:fillRect/>
          </a:stretch>
        </p:blipFill>
        <p:spPr>
          <a:xfrm>
            <a:off x="642910" y="1571612"/>
            <a:ext cx="7786742" cy="1958340"/>
          </a:xfrm>
        </p:spPr>
      </p:pic>
      <p:pic>
        <p:nvPicPr>
          <p:cNvPr id="5" name="Picture 4" descr="ch5.jpg"/>
          <p:cNvPicPr>
            <a:picLocks noChangeAspect="1"/>
          </p:cNvPicPr>
          <p:nvPr/>
        </p:nvPicPr>
        <p:blipFill>
          <a:blip r:embed="rId3"/>
          <a:stretch>
            <a:fillRect/>
          </a:stretch>
        </p:blipFill>
        <p:spPr>
          <a:xfrm>
            <a:off x="642910" y="3643314"/>
            <a:ext cx="7830530" cy="271176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smtClean="0"/>
              <a:t>छेड़का केंद्र </a:t>
            </a:r>
            <a:endParaRPr lang="en-US" dirty="0"/>
          </a:p>
        </p:txBody>
      </p:sp>
      <p:pic>
        <p:nvPicPr>
          <p:cNvPr id="7" name="Content Placeholder 6" descr="ch6.jpg"/>
          <p:cNvPicPr>
            <a:picLocks noGrp="1" noChangeAspect="1"/>
          </p:cNvPicPr>
          <p:nvPr>
            <p:ph idx="1"/>
          </p:nvPr>
        </p:nvPicPr>
        <p:blipFill>
          <a:blip r:embed="rId2"/>
          <a:stretch>
            <a:fillRect/>
          </a:stretch>
        </p:blipFill>
        <p:spPr>
          <a:xfrm>
            <a:off x="457200" y="1903753"/>
            <a:ext cx="8229600" cy="3918857"/>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h7.jpg"/>
          <p:cNvPicPr>
            <a:picLocks noGrp="1" noChangeAspect="1"/>
          </p:cNvPicPr>
          <p:nvPr>
            <p:ph idx="1"/>
          </p:nvPr>
        </p:nvPicPr>
        <p:blipFill>
          <a:blip r:embed="rId2"/>
          <a:stretch>
            <a:fillRect/>
          </a:stretch>
        </p:blipFill>
        <p:spPr>
          <a:xfrm>
            <a:off x="457200" y="1357299"/>
            <a:ext cx="8229600" cy="4465312"/>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hhedka.jpg"/>
          <p:cNvPicPr>
            <a:picLocks noGrp="1" noChangeAspect="1"/>
          </p:cNvPicPr>
          <p:nvPr>
            <p:ph idx="1"/>
          </p:nvPr>
        </p:nvPicPr>
        <p:blipFill>
          <a:blip r:embed="rId2"/>
          <a:stretch>
            <a:fillRect/>
          </a:stretch>
        </p:blipFill>
        <p:spPr>
          <a:xfrm>
            <a:off x="500034" y="1142984"/>
            <a:ext cx="3711288" cy="4786346"/>
          </a:xfrm>
        </p:spPr>
      </p:pic>
      <p:pic>
        <p:nvPicPr>
          <p:cNvPr id="5" name="Picture 4" descr="ch8.jpg"/>
          <p:cNvPicPr>
            <a:picLocks noChangeAspect="1"/>
          </p:cNvPicPr>
          <p:nvPr/>
        </p:nvPicPr>
        <p:blipFill>
          <a:blip r:embed="rId3"/>
          <a:stretch>
            <a:fillRect/>
          </a:stretch>
        </p:blipFill>
        <p:spPr>
          <a:xfrm>
            <a:off x="5072066" y="1357298"/>
            <a:ext cx="3611937" cy="4553411"/>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smtClean="0"/>
              <a:t>रटोटी  केंद्र </a:t>
            </a:r>
            <a:endParaRPr lang="en-US" dirty="0"/>
          </a:p>
        </p:txBody>
      </p:sp>
      <p:sp>
        <p:nvSpPr>
          <p:cNvPr id="3" name="Content Placeholder 2"/>
          <p:cNvSpPr>
            <a:spLocks noGrp="1"/>
          </p:cNvSpPr>
          <p:nvPr>
            <p:ph idx="1"/>
          </p:nvPr>
        </p:nvSpPr>
        <p:spPr/>
        <p:txBody>
          <a:bodyPr/>
          <a:lstStyle/>
          <a:p>
            <a:r>
              <a:rPr lang="hi-IN" dirty="0" smtClean="0"/>
              <a:t>उत्तर प्रदेश के आगरा जिले की बाह तहसील के सुदूर गांव रटोटी की हालत भी देश के अधिकांश पिछड़े गांवों की तरह ही थी </a:t>
            </a:r>
            <a:r>
              <a:rPr lang="en-US" dirty="0" smtClean="0"/>
              <a:t>l 2012 -13 </a:t>
            </a:r>
            <a:r>
              <a:rPr lang="hi-IN" dirty="0" smtClean="0"/>
              <a:t>में योगदान संस्था ने इसी गांव के युवा राधाकृष्ण शर्मा के सड़क किनारे स्थित खेत में ग्राम सेवा केंद्र की स्थापना की थी </a:t>
            </a:r>
            <a:r>
              <a:rPr lang="en-US" dirty="0" smtClean="0"/>
              <a:t>l </a:t>
            </a:r>
            <a:r>
              <a:rPr lang="hi-IN" dirty="0" smtClean="0"/>
              <a:t>इस केंद्र के माध्यम से रटोटी सहित आसपास के गांवों के विकास की नींव पडी थी </a:t>
            </a:r>
            <a:r>
              <a:rPr lang="en-US" dirty="0" smtClean="0"/>
              <a:t>l </a:t>
            </a:r>
            <a:r>
              <a:rPr lang="hi-IN" dirty="0" smtClean="0"/>
              <a:t>यह केंद्र विशेष रूप से इलाके के किसानों के उत्थान के लिए नोडल केंद्र के रूप में कार्य कर रहा है </a:t>
            </a:r>
            <a:r>
              <a:rPr lang="en-US" dirty="0" smtClean="0"/>
              <a:t>l</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hi-IN" dirty="0" smtClean="0"/>
              <a:t>1. साहित्य अकादमी के सहयोग से यहां ग्राम पुस्तकालय  शुरू हुआ है जहां ग्रामवासी साहित्य एवं साहित्येतर पुस्तकें पढ़ सकते हैं </a:t>
            </a:r>
            <a:r>
              <a:rPr lang="en-US" dirty="0" smtClean="0"/>
              <a:t>l2. </a:t>
            </a:r>
            <a:r>
              <a:rPr lang="hi-IN" dirty="0" smtClean="0"/>
              <a:t>इस परिसर में जैविक खेती और बागवानी का माडल तैयार किया गया है </a:t>
            </a:r>
            <a:r>
              <a:rPr lang="en-US" dirty="0" smtClean="0"/>
              <a:t>l3. </a:t>
            </a:r>
            <a:r>
              <a:rPr lang="hi-IN" dirty="0" smtClean="0"/>
              <a:t>इस केंद्र ने इलाके के किसानों को ग्रामोद्योग के माध्यम से सशक्त बनाने के लिए सरसों की तेल यूनिट लगाने का अभिनव प्रयोग किया है </a:t>
            </a:r>
            <a:r>
              <a:rPr lang="en-US" dirty="0" smtClean="0"/>
              <a:t>l </a:t>
            </a:r>
            <a:r>
              <a:rPr lang="hi-IN" dirty="0" smtClean="0"/>
              <a:t>ग्रामवासियों को सरसों बेचने शहर की मंडी नहीं जाना पड़ता और न सरसों का तेल और खली खरीदने के लिए शहर का रुख करना पड़ता </a:t>
            </a:r>
            <a:r>
              <a:rPr lang="en-US" dirty="0" smtClean="0"/>
              <a:t>l </a:t>
            </a:r>
            <a:r>
              <a:rPr lang="hi-IN" dirty="0" smtClean="0"/>
              <a:t>गांव की सरसों उचित क़ीमत पर गांव में ही खरीदकर उसका शुद्ध तेल और शुद्ध खली गांव में ही उपलब्ध होने लगी है </a:t>
            </a:r>
            <a:r>
              <a:rPr lang="en-US" dirty="0" smtClean="0"/>
              <a:t>l </a:t>
            </a:r>
            <a:r>
              <a:rPr lang="hi-IN" dirty="0" smtClean="0"/>
              <a:t>इस ग्रामोद्योग में रोजगार के अवसर भी पैदा हुए हैं </a:t>
            </a:r>
            <a:r>
              <a:rPr lang="en-US" dirty="0" smtClean="0"/>
              <a:t>l4. </a:t>
            </a:r>
            <a:r>
              <a:rPr lang="hi-IN" dirty="0" smtClean="0"/>
              <a:t>बच्चों की गुणवत्तापूर्ण शिक्षा की व्यवस्था हुई है </a:t>
            </a:r>
            <a:r>
              <a:rPr lang="en-US" dirty="0" smtClean="0"/>
              <a:t>l5. </a:t>
            </a:r>
            <a:r>
              <a:rPr lang="hi-IN" dirty="0" smtClean="0"/>
              <a:t>समय समय पर मेडिकल कैंप का आयोजन किया जाता है </a:t>
            </a:r>
            <a:r>
              <a:rPr lang="en-US" dirty="0" smtClean="0"/>
              <a:t>l6. </a:t>
            </a:r>
            <a:r>
              <a:rPr lang="hi-IN" dirty="0" smtClean="0"/>
              <a:t>युवाओं, महिलाओं और किसानों के लिए विशेष कार्यक्रम आयोजित होते हैं </a:t>
            </a:r>
            <a:r>
              <a:rPr lang="en-US" dirty="0" smtClean="0"/>
              <a:t>l</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hi-IN" dirty="0" smtClean="0"/>
              <a:t>इस अभियान में हमारे विशिष्ट सहयोगी :</a:t>
            </a:r>
            <a:endParaRPr lang="en-IN" dirty="0" smtClean="0"/>
          </a:p>
          <a:p>
            <a:r>
              <a:rPr lang="hi-IN" dirty="0" smtClean="0"/>
              <a:t>राधाकृष्ण शर्मा </a:t>
            </a:r>
            <a:endParaRPr lang="en-IN" dirty="0" smtClean="0"/>
          </a:p>
          <a:p>
            <a:r>
              <a:rPr lang="hi-IN" dirty="0" smtClean="0"/>
              <a:t>संतोष खण्डेलवाल </a:t>
            </a:r>
            <a:endParaRPr lang="en-IN" dirty="0" smtClean="0"/>
          </a:p>
          <a:p>
            <a:r>
              <a:rPr lang="hi-IN" dirty="0" smtClean="0"/>
              <a:t>डॉ एस सी गुप्ता </a:t>
            </a:r>
            <a:endParaRPr lang="en-IN" dirty="0" smtClean="0"/>
          </a:p>
          <a:p>
            <a:r>
              <a:rPr lang="hi-IN" dirty="0" smtClean="0"/>
              <a:t>प्रभाकर श्रोत्रिय</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atoti1.jpg"/>
          <p:cNvPicPr>
            <a:picLocks noGrp="1" noChangeAspect="1"/>
          </p:cNvPicPr>
          <p:nvPr>
            <p:ph idx="1"/>
          </p:nvPr>
        </p:nvPicPr>
        <p:blipFill>
          <a:blip r:embed="rId2"/>
          <a:stretch>
            <a:fillRect/>
          </a:stretch>
        </p:blipFill>
        <p:spPr>
          <a:xfrm>
            <a:off x="857224" y="1571612"/>
            <a:ext cx="3394472" cy="4525963"/>
          </a:xfrm>
        </p:spPr>
      </p:pic>
      <p:pic>
        <p:nvPicPr>
          <p:cNvPr id="5" name="Picture 4" descr="ratoti3.jpg"/>
          <p:cNvPicPr>
            <a:picLocks noChangeAspect="1"/>
          </p:cNvPicPr>
          <p:nvPr/>
        </p:nvPicPr>
        <p:blipFill>
          <a:blip r:embed="rId3"/>
          <a:stretch>
            <a:fillRect/>
          </a:stretch>
        </p:blipFill>
        <p:spPr>
          <a:xfrm>
            <a:off x="4643438" y="1214422"/>
            <a:ext cx="4071966" cy="500066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atoti6.jpg"/>
          <p:cNvPicPr>
            <a:picLocks noGrp="1" noChangeAspect="1"/>
          </p:cNvPicPr>
          <p:nvPr>
            <p:ph idx="1"/>
          </p:nvPr>
        </p:nvPicPr>
        <p:blipFill>
          <a:blip r:embed="rId2"/>
          <a:stretch>
            <a:fillRect/>
          </a:stretch>
        </p:blipFill>
        <p:spPr>
          <a:xfrm>
            <a:off x="0" y="1357298"/>
            <a:ext cx="4525963" cy="4525963"/>
          </a:xfrm>
        </p:spPr>
      </p:pic>
      <p:pic>
        <p:nvPicPr>
          <p:cNvPr id="5" name="Picture 4" descr="ratoti44.jpg"/>
          <p:cNvPicPr>
            <a:picLocks noChangeAspect="1"/>
          </p:cNvPicPr>
          <p:nvPr/>
        </p:nvPicPr>
        <p:blipFill>
          <a:blip r:embed="rId3"/>
          <a:stretch>
            <a:fillRect/>
          </a:stretch>
        </p:blipFill>
        <p:spPr>
          <a:xfrm>
            <a:off x="4286248" y="1357298"/>
            <a:ext cx="4643470" cy="464347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1330</Words>
  <Application>Microsoft Office PowerPoint</Application>
  <PresentationFormat>On-screen Show (4:3)</PresentationFormat>
  <Paragraphs>39</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योगदान संस्था: एक सतत सेवा यात्रा</vt:lpstr>
      <vt:lpstr>Slide 2</vt:lpstr>
      <vt:lpstr>समाज सेवा और साहित्य से शुरुआत </vt:lpstr>
      <vt:lpstr>Slide 4</vt:lpstr>
      <vt:lpstr>Slide 5</vt:lpstr>
      <vt:lpstr>Slide 6</vt:lpstr>
      <vt:lpstr>स्वामी कल्याण देव की डॉक्यूमेंट्री फ़िल्म</vt:lpstr>
      <vt:lpstr>शब्दयोग के आबिद सुरती केंद्रित विशेष अंक का मुंबई में लोकार्पण समारोह</vt:lpstr>
      <vt:lpstr>Slide 9</vt:lpstr>
      <vt:lpstr>Slide 10</vt:lpstr>
      <vt:lpstr>नसीरुद्दीन शाह शब्दयोग के कामतानाथ केंद्रित अंक के साथ</vt:lpstr>
      <vt:lpstr>Slide 12</vt:lpstr>
      <vt:lpstr>Slide 13</vt:lpstr>
      <vt:lpstr>खोबा गांव का समग्र विकास</vt:lpstr>
      <vt:lpstr>Slide 15</vt:lpstr>
      <vt:lpstr>Slide 16</vt:lpstr>
      <vt:lpstr>Slide 17</vt:lpstr>
      <vt:lpstr>Slide 18</vt:lpstr>
      <vt:lpstr>Slide 19</vt:lpstr>
      <vt:lpstr>Slide 20</vt:lpstr>
      <vt:lpstr>Slide 21</vt:lpstr>
      <vt:lpstr>छेड़का केंद्र </vt:lpstr>
      <vt:lpstr>Slide 23</vt:lpstr>
      <vt:lpstr>Slide 24</vt:lpstr>
      <vt:lpstr>Slide 25</vt:lpstr>
      <vt:lpstr>ग्रामवासियों द्वारा सामुहिक श्रमदान से ग्राम सफाई अभियान</vt:lpstr>
      <vt:lpstr>छेड़का केंद्र </vt:lpstr>
      <vt:lpstr>Slide 28</vt:lpstr>
      <vt:lpstr>Slide 29</vt:lpstr>
      <vt:lpstr>रटोटी  केंद्र </vt:lpstr>
      <vt:lpstr>Slide 31</vt:lpstr>
      <vt:lpstr>Slide 32</vt:lpstr>
      <vt:lpstr>Slide 33</vt:lpstr>
      <vt:lpstr>Slide 34</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योगदान संस्था: एक सतत सेवा यात्रा</dc:title>
  <dc:creator>HP</dc:creator>
  <cp:lastModifiedBy>HP</cp:lastModifiedBy>
  <cp:revision>12</cp:revision>
  <dcterms:created xsi:type="dcterms:W3CDTF">2025-08-30T03:48:22Z</dcterms:created>
  <dcterms:modified xsi:type="dcterms:W3CDTF">2025-08-30T05:17:59Z</dcterms:modified>
</cp:coreProperties>
</file>